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9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23" autoAdjust="0"/>
  </p:normalViewPr>
  <p:slideViewPr>
    <p:cSldViewPr>
      <p:cViewPr varScale="1">
        <p:scale>
          <a:sx n="98" d="100"/>
          <a:sy n="98" d="100"/>
        </p:scale>
        <p:origin x="3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CFBCE-A125-49EC-B260-4D2693E0D900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06575-2741-49BE-8399-1B053FF3F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30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06575-2741-49BE-8399-1B053FF3FB4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260648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«Анализ платформ для проведения онлайн занятий по хореографии»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3943162"/>
            <a:ext cx="39604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Савцова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Оксана Николаевна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педагог дополнительного образования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24944"/>
            <a:ext cx="3855969" cy="3068960"/>
          </a:xfrm>
          <a:prstGeom prst="rect">
            <a:avLst/>
          </a:prstGeom>
          <a:effectLst>
            <a:softEdge rad="63500"/>
          </a:effectLst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628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36912"/>
            <a:ext cx="6400800" cy="3960440"/>
          </a:xfrm>
          <a:noFill/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u="sng" dirty="0">
                <a:solidFill>
                  <a:srgbClr val="005BD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https://</a:t>
            </a:r>
            <a:r>
              <a:rPr lang="ru-RU" sz="2400" u="sng" dirty="0" smtClean="0">
                <a:solidFill>
                  <a:srgbClr val="005BD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vk.com/clubhore</a:t>
            </a:r>
            <a:r>
              <a:rPr lang="en-US" sz="2400" u="sng" dirty="0" err="1" smtClean="0">
                <a:solidFill>
                  <a:srgbClr val="005BD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ograf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u="sng" dirty="0">
                <a:solidFill>
                  <a:srgbClr val="005BD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https://vk.com/club185188305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u="sng" dirty="0">
                <a:solidFill>
                  <a:srgbClr val="005BD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https://horeografiya.com/</a:t>
            </a:r>
            <a:endParaRPr lang="ru-RU" sz="2400" u="sng" dirty="0" smtClean="0">
              <a:solidFill>
                <a:srgbClr val="005BD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u="sng" dirty="0" smtClean="0">
                <a:solidFill>
                  <a:srgbClr val="005BD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https</a:t>
            </a:r>
            <a:r>
              <a:rPr lang="ru-RU" sz="2400" u="sng" dirty="0">
                <a:solidFill>
                  <a:srgbClr val="005BD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://vk.com/vdoxnovenie_fesf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5976664" cy="2799547"/>
          </a:xfrm>
          <a:prstGeom prst="rect">
            <a:avLst/>
          </a:prstGeom>
          <a:effectLst>
            <a:softEdge rad="520700"/>
          </a:effectLst>
          <a:scene3d>
            <a:camera prst="isometricOffAxis1Right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14643"/>
            <a:ext cx="4344233" cy="2443631"/>
          </a:xfrm>
          <a:prstGeom prst="rect">
            <a:avLst/>
          </a:prstGeom>
          <a:effectLst>
            <a:softEdge rad="114300"/>
          </a:effectLst>
          <a:scene3d>
            <a:camera prst="perspectiveLeft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7" r="-400" b="19603"/>
          <a:stretch/>
        </p:blipFill>
        <p:spPr>
          <a:xfrm>
            <a:off x="5220072" y="305596"/>
            <a:ext cx="3442692" cy="3888432"/>
          </a:xfrm>
          <a:prstGeom prst="rect">
            <a:avLst/>
          </a:prstGeom>
          <a:effectLst>
            <a:softEdge rad="177800"/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3962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2000">
              <a:schemeClr val="bg2">
                <a:tint val="98000"/>
                <a:shade val="90000"/>
                <a:satMod val="160000"/>
                <a:lumMod val="100000"/>
              </a:schemeClr>
            </a:gs>
            <a:gs pos="36000">
              <a:schemeClr val="bg2">
                <a:tint val="95000"/>
                <a:shade val="100000"/>
                <a:satMod val="130000"/>
                <a:lumMod val="130000"/>
              </a:schemeClr>
            </a:gs>
            <a:gs pos="67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6408712" cy="12870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Формы обучения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556792"/>
            <a:ext cx="6624736" cy="41044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spc="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1) </a:t>
            </a:r>
            <a:r>
              <a:rPr lang="ru-RU" sz="2400" spc="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коллективное </a:t>
            </a:r>
            <a:r>
              <a:rPr lang="ru-RU" sz="2400" spc="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обучение</a:t>
            </a:r>
            <a:endParaRPr lang="ru-RU" spc="3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" indent="0">
              <a:buNone/>
            </a:pPr>
            <a:r>
              <a:rPr lang="ru-RU" sz="2400" spc="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2) </a:t>
            </a:r>
            <a:r>
              <a:rPr lang="ru-RU" sz="2400" spc="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работа в </a:t>
            </a:r>
            <a:r>
              <a:rPr lang="ru-RU" sz="2400" spc="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группах</a:t>
            </a:r>
          </a:p>
          <a:p>
            <a:pPr marL="45720" indent="0">
              <a:buNone/>
            </a:pPr>
            <a:r>
              <a:rPr lang="ru-RU" spc="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3) </a:t>
            </a:r>
            <a:r>
              <a:rPr lang="ru-RU" spc="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индивидуальное </a:t>
            </a:r>
            <a:r>
              <a:rPr lang="ru-RU" spc="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обучение</a:t>
            </a:r>
            <a:endParaRPr lang="ru-RU" spc="3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3312368" cy="3384376"/>
          </a:xfrm>
          <a:prstGeom prst="rect">
            <a:avLst/>
          </a:prstGeom>
          <a:effectLst>
            <a:softEdge rad="76200"/>
          </a:effectLst>
          <a:scene3d>
            <a:camera prst="perspectiveRight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96952"/>
            <a:ext cx="3816424" cy="3375248"/>
          </a:xfrm>
          <a:prstGeom prst="rect">
            <a:avLst/>
          </a:prstGeom>
          <a:effectLst>
            <a:softEdge rad="101600"/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7465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6512511" cy="11521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Виды занятий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7992888" cy="439248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>
                <a:solidFill>
                  <a:srgbClr val="26262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Прямые </a:t>
            </a:r>
            <a:r>
              <a:rPr lang="ru-RU" dirty="0" smtClean="0">
                <a:solidFill>
                  <a:srgbClr val="26262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трансляции</a:t>
            </a:r>
            <a:endParaRPr lang="ru-RU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" indent="0">
              <a:buNone/>
            </a:pPr>
            <a:r>
              <a:rPr lang="ru-RU" i="1" dirty="0">
                <a:solidFill>
                  <a:srgbClr val="26262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Плюсы:</a:t>
            </a:r>
            <a:endParaRPr lang="ru-RU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26262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простое подключение</a:t>
            </a:r>
            <a:endParaRPr lang="ru-RU" sz="2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26262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легкое отслеживание посещений</a:t>
            </a:r>
            <a:endParaRPr lang="ru-RU" sz="2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26262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 нужно ничего устанавливать</a:t>
            </a:r>
            <a:endParaRPr lang="ru-RU" sz="2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26262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возможность заниматься по расписанию</a:t>
            </a:r>
            <a:endParaRPr lang="ru-RU" sz="2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" indent="0">
              <a:buNone/>
            </a:pPr>
            <a:r>
              <a:rPr lang="ru-RU" sz="2400" dirty="0">
                <a:solidFill>
                  <a:srgbClr val="26262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Но из-за минусов мы редко  пользовались данной формой.</a:t>
            </a:r>
            <a:endParaRPr lang="ru-RU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" indent="0">
              <a:buNone/>
            </a:pPr>
            <a:r>
              <a:rPr lang="ru-RU" i="1" dirty="0">
                <a:solidFill>
                  <a:srgbClr val="26262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Минусы:</a:t>
            </a:r>
            <a:endParaRPr lang="ru-RU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26262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 видно что делают </a:t>
            </a:r>
            <a:r>
              <a:rPr lang="ru-RU" sz="2400" dirty="0" smtClean="0">
                <a:solidFill>
                  <a:srgbClr val="26262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дети</a:t>
            </a:r>
            <a:endParaRPr lang="ru-RU" sz="2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26262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работа только по системе «делай как я»</a:t>
            </a:r>
            <a:endParaRPr lang="ru-RU" sz="2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26262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регистрация в </a:t>
            </a:r>
            <a:r>
              <a:rPr lang="ru-RU" sz="2400" dirty="0" smtClean="0">
                <a:solidFill>
                  <a:srgbClr val="26262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социальных сетях</a:t>
            </a:r>
            <a:endParaRPr lang="ru-RU" sz="2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25144"/>
            <a:ext cx="1753000" cy="1753000"/>
          </a:xfrm>
          <a:prstGeom prst="rect">
            <a:avLst/>
          </a:prstGeom>
          <a:effectLst>
            <a:softEdge rad="127000"/>
          </a:effectLst>
          <a:scene3d>
            <a:camera prst="isometricOffAxis2Left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409" y="1340768"/>
            <a:ext cx="2600804" cy="1744114"/>
          </a:xfrm>
          <a:prstGeom prst="rect">
            <a:avLst/>
          </a:prstGeom>
          <a:effectLst>
            <a:softEdge rad="139700"/>
          </a:effectLst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6940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620688"/>
            <a:ext cx="6696744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Виды занятий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484784"/>
            <a:ext cx="6768752" cy="6048672"/>
          </a:xfrm>
        </p:spPr>
        <p:txBody>
          <a:bodyPr>
            <a:normAutofit fontScale="32500" lnSpcReduction="20000"/>
          </a:bodyPr>
          <a:lstStyle/>
          <a:p>
            <a:pPr marL="45720" indent="0">
              <a:buNone/>
            </a:pPr>
            <a:r>
              <a:rPr lang="ru-RU" sz="7400" b="1" dirty="0" smtClean="0">
                <a:solidFill>
                  <a:srgbClr val="262626"/>
                </a:solidFill>
                <a:latin typeface="Book Antiqua" panose="02040602050305030304" pitchFamily="18" charset="0"/>
              </a:rPr>
              <a:t>Кейс-занятия</a:t>
            </a:r>
            <a:endParaRPr lang="ru-RU" sz="7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45720" indent="0">
              <a:buNone/>
            </a:pPr>
            <a:r>
              <a:rPr lang="ru-RU" sz="7400" i="1" dirty="0" smtClean="0">
                <a:solidFill>
                  <a:srgbClr val="262626"/>
                </a:solidFill>
                <a:latin typeface="Book Antiqua" panose="02040602050305030304" pitchFamily="18" charset="0"/>
              </a:rPr>
              <a:t>Плюсы</a:t>
            </a:r>
            <a:r>
              <a:rPr lang="ru-RU" sz="7400" i="1" dirty="0">
                <a:solidFill>
                  <a:srgbClr val="262626"/>
                </a:solidFill>
                <a:latin typeface="Book Antiqua" panose="02040602050305030304" pitchFamily="18" charset="0"/>
              </a:rPr>
              <a:t>:</a:t>
            </a:r>
            <a:endParaRPr lang="ru-RU" sz="7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>
              <a:buFont typeface="Arial"/>
              <a:buChar char="•"/>
            </a:pPr>
            <a:r>
              <a:rPr lang="ru-RU" sz="7400" dirty="0">
                <a:solidFill>
                  <a:srgbClr val="262626"/>
                </a:solidFill>
                <a:latin typeface="Book Antiqua" panose="02040602050305030304" pitchFamily="18" charset="0"/>
              </a:rPr>
              <a:t>выполняется в любое время</a:t>
            </a:r>
            <a:endParaRPr lang="ru-RU" sz="7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>
              <a:buFont typeface="Arial"/>
              <a:buChar char="•"/>
            </a:pPr>
            <a:r>
              <a:rPr lang="ru-RU" sz="7400" dirty="0">
                <a:solidFill>
                  <a:srgbClr val="262626"/>
                </a:solidFill>
                <a:latin typeface="Book Antiqua" panose="02040602050305030304" pitchFamily="18" charset="0"/>
              </a:rPr>
              <a:t>возможность проверять выполнение заданий</a:t>
            </a:r>
            <a:endParaRPr lang="ru-RU" sz="7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>
              <a:buFont typeface="Arial"/>
              <a:buChar char="•"/>
            </a:pPr>
            <a:r>
              <a:rPr lang="ru-RU" sz="7400" dirty="0">
                <a:solidFill>
                  <a:srgbClr val="262626"/>
                </a:solidFill>
                <a:latin typeface="Book Antiqua" panose="02040602050305030304" pitchFamily="18" charset="0"/>
              </a:rPr>
              <a:t>не зависит от стабильности и скорости интернета</a:t>
            </a:r>
            <a:endParaRPr lang="ru-RU" sz="7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45720" indent="0">
              <a:buNone/>
            </a:pPr>
            <a:r>
              <a:rPr lang="ru-RU" sz="7400" i="1" dirty="0">
                <a:solidFill>
                  <a:srgbClr val="262626"/>
                </a:solidFill>
                <a:latin typeface="Book Antiqua" panose="02040602050305030304" pitchFamily="18" charset="0"/>
              </a:rPr>
              <a:t>Минусы:</a:t>
            </a:r>
            <a:endParaRPr lang="ru-RU" sz="7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>
              <a:buFont typeface="Arial"/>
              <a:buChar char="•"/>
            </a:pPr>
            <a:r>
              <a:rPr lang="ru-RU" sz="7400" dirty="0">
                <a:solidFill>
                  <a:srgbClr val="262626"/>
                </a:solidFill>
                <a:latin typeface="Book Antiqua" panose="02040602050305030304" pitchFamily="18" charset="0"/>
              </a:rPr>
              <a:t>подготовка, выполнение и проверка </a:t>
            </a:r>
            <a:r>
              <a:rPr lang="ru-RU" sz="7400" dirty="0" smtClean="0">
                <a:solidFill>
                  <a:srgbClr val="262626"/>
                </a:solidFill>
                <a:latin typeface="Book Antiqua" panose="02040602050305030304" pitchFamily="18" charset="0"/>
              </a:rPr>
              <a:t>заданий занимают </a:t>
            </a:r>
            <a:r>
              <a:rPr lang="ru-RU" sz="7400" dirty="0">
                <a:solidFill>
                  <a:srgbClr val="262626"/>
                </a:solidFill>
                <a:latin typeface="Book Antiqua" panose="02040602050305030304" pitchFamily="18" charset="0"/>
              </a:rPr>
              <a:t>очень много времени у всех</a:t>
            </a:r>
            <a:endParaRPr lang="ru-RU" sz="7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>
              <a:buFont typeface="Arial"/>
              <a:buChar char="•"/>
            </a:pPr>
            <a:r>
              <a:rPr lang="ru-RU" sz="7400" dirty="0">
                <a:solidFill>
                  <a:srgbClr val="262626"/>
                </a:solidFill>
                <a:latin typeface="Book Antiqua" panose="02040602050305030304" pitchFamily="18" charset="0"/>
              </a:rPr>
              <a:t>отсутствует возможность делать замечания и исправления в реальном времени</a:t>
            </a:r>
            <a:endParaRPr lang="ru-RU" sz="7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052736"/>
            <a:ext cx="2342034" cy="1873627"/>
          </a:xfrm>
          <a:prstGeom prst="rect">
            <a:avLst/>
          </a:prstGeom>
          <a:effectLst>
            <a:softEdge rad="203200"/>
          </a:effectLst>
          <a:scene3d>
            <a:camera prst="isometricOffAxis2Left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004" y="4149080"/>
            <a:ext cx="1554354" cy="1554354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278762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tint val="98000"/>
                <a:shade val="90000"/>
                <a:satMod val="160000"/>
                <a:lumMod val="100000"/>
              </a:schemeClr>
            </a:gs>
            <a:gs pos="41000">
              <a:schemeClr val="bg2">
                <a:tint val="95000"/>
                <a:shade val="100000"/>
                <a:satMod val="130000"/>
                <a:lumMod val="130000"/>
              </a:schemeClr>
            </a:gs>
            <a:gs pos="82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5760640" cy="11521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Виды занятий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1480" y="1455380"/>
            <a:ext cx="6400800" cy="5328592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b="1" dirty="0" smtClean="0">
                <a:solidFill>
                  <a:srgbClr val="262626"/>
                </a:solidFill>
              </a:rPr>
              <a:t>Онлайн-конференции</a:t>
            </a:r>
            <a:r>
              <a:rPr lang="ru-RU" b="1" dirty="0">
                <a:solidFill>
                  <a:srgbClr val="262626"/>
                </a:solidFill>
              </a:rPr>
              <a:t> </a:t>
            </a:r>
            <a:r>
              <a:rPr lang="ru-RU" sz="2400" dirty="0">
                <a:solidFill>
                  <a:srgbClr val="262626"/>
                </a:solidFill>
              </a:rPr>
              <a:t>— возможность проводить занятия в режиме реального времени. Значительным отличием от других видов дистанционного обучения является моментальная (в момент выполнения задания) обратная связь</a:t>
            </a:r>
            <a:r>
              <a:rPr lang="ru-RU" sz="2400" dirty="0" smtClean="0">
                <a:solidFill>
                  <a:srgbClr val="262626"/>
                </a:solidFill>
              </a:rPr>
              <a:t>.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r>
              <a:rPr lang="ru-RU" sz="2400" i="1" dirty="0">
                <a:solidFill>
                  <a:srgbClr val="262626"/>
                </a:solidFill>
              </a:rPr>
              <a:t>Плюсы: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r>
              <a:rPr lang="ru-RU" sz="2400" dirty="0">
                <a:solidFill>
                  <a:srgbClr val="262626"/>
                </a:solidFill>
              </a:rPr>
              <a:t>•программу можно установить на компьютер, планшет и смартфон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r>
              <a:rPr lang="ru-RU" sz="2400" dirty="0">
                <a:solidFill>
                  <a:srgbClr val="262626"/>
                </a:solidFill>
              </a:rPr>
              <a:t>•возможность поправлять ошибки у воспитанников на </a:t>
            </a:r>
            <a:r>
              <a:rPr lang="ru-RU" sz="2400" dirty="0" smtClean="0">
                <a:solidFill>
                  <a:srgbClr val="262626"/>
                </a:solidFill>
              </a:rPr>
              <a:t>занятии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r>
              <a:rPr lang="ru-RU" sz="2400" dirty="0">
                <a:solidFill>
                  <a:srgbClr val="262626"/>
                </a:solidFill>
              </a:rPr>
              <a:t>•возможность видеть и общаться с группой </a:t>
            </a:r>
            <a:r>
              <a:rPr lang="ru-RU" sz="2400" dirty="0" smtClean="0">
                <a:solidFill>
                  <a:srgbClr val="262626"/>
                </a:solidFill>
              </a:rPr>
              <a:t>воспитанников </a:t>
            </a:r>
            <a:r>
              <a:rPr lang="ru-RU" sz="2400" dirty="0">
                <a:solidFill>
                  <a:srgbClr val="262626"/>
                </a:solidFill>
              </a:rPr>
              <a:t>в режиме реального времени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r>
              <a:rPr lang="ru-RU" sz="2400" dirty="0">
                <a:solidFill>
                  <a:srgbClr val="262626"/>
                </a:solidFill>
              </a:rPr>
              <a:t>•занятия по расписанию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r>
              <a:rPr lang="ru-RU" sz="2400" dirty="0">
                <a:solidFill>
                  <a:srgbClr val="262626"/>
                </a:solidFill>
              </a:rPr>
              <a:t>•возможность творчества - комфортные условия для творческого самовыражения обучаемого.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r>
              <a:rPr lang="ru-RU" i="1" dirty="0">
                <a:solidFill>
                  <a:srgbClr val="262626"/>
                </a:solidFill>
              </a:rPr>
              <a:t>Минусы: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r>
              <a:rPr lang="ru-RU" sz="2400" dirty="0">
                <a:solidFill>
                  <a:srgbClr val="262626"/>
                </a:solidFill>
              </a:rPr>
              <a:t>необходима установка приложения и регистрация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r>
              <a:rPr lang="ru-RU" sz="2400" dirty="0">
                <a:solidFill>
                  <a:srgbClr val="262626"/>
                </a:solidFill>
              </a:rPr>
              <a:t>изучение программы для конференций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r>
              <a:rPr lang="ru-RU" sz="2400" dirty="0">
                <a:solidFill>
                  <a:srgbClr val="262626"/>
                </a:solidFill>
              </a:rPr>
              <a:t>возможно зависание видео-трансляции, отставание звука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r>
              <a:rPr lang="ru-RU" sz="2400" dirty="0">
                <a:solidFill>
                  <a:srgbClr val="262626"/>
                </a:solidFill>
              </a:rPr>
              <a:t>возможно плохое качество видео или аудио передачи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r>
              <a:rPr lang="ru-RU" sz="2400" dirty="0">
                <a:solidFill>
                  <a:srgbClr val="262626"/>
                </a:solidFill>
              </a:rPr>
              <a:t>прерывание </a:t>
            </a:r>
            <a:r>
              <a:rPr lang="ru-RU" sz="2400" dirty="0" smtClean="0">
                <a:solidFill>
                  <a:srgbClr val="262626"/>
                </a:solidFill>
              </a:rPr>
              <a:t>занятия из-за </a:t>
            </a:r>
            <a:r>
              <a:rPr lang="ru-RU" sz="2400" dirty="0">
                <a:solidFill>
                  <a:srgbClr val="262626"/>
                </a:solidFill>
              </a:rPr>
              <a:t>программных или сетевых ошибок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80252"/>
            <a:ext cx="2843808" cy="1892764"/>
          </a:xfrm>
          <a:prstGeom prst="rect">
            <a:avLst/>
          </a:prstGeom>
          <a:effectLst>
            <a:softEdge rad="1016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379" y="4581128"/>
            <a:ext cx="2685750" cy="1681217"/>
          </a:xfrm>
          <a:prstGeom prst="rect">
            <a:avLst/>
          </a:prstGeom>
          <a:effectLst>
            <a:softEdge rad="330200"/>
          </a:effectLst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12127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27363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 проведения  занятий у  детей младшего школьного возраста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925851"/>
            <a:ext cx="6400800" cy="316835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>Партерный </a:t>
            </a:r>
            <a:r>
              <a:rPr lang="ru-RU" sz="24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>экзерсис (упражнения ранее известные детям).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>Повторение танцевальных элементов.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>Проведение игры или создание импровизации на заданную тему.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222" y="3501008"/>
            <a:ext cx="3167778" cy="2331980"/>
          </a:xfrm>
          <a:prstGeom prst="rect">
            <a:avLst/>
          </a:prstGeom>
          <a:effectLst>
            <a:softEdge rad="139700"/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662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2656"/>
            <a:ext cx="9252519" cy="27363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Этапы проведения занятий с детьми среднего школьного возраста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492896"/>
            <a:ext cx="8280920" cy="4248472"/>
          </a:xfrm>
        </p:spPr>
        <p:txBody>
          <a:bodyPr>
            <a:normAutofit/>
          </a:bodyPr>
          <a:lstStyle/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>
              <a:latin typeface="Book Antiqua" panose="02040602050305030304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333333"/>
                </a:solidFill>
                <a:latin typeface="Book Antiqua" panose="02040602050305030304" pitchFamily="18" charset="0"/>
                <a:ea typeface="Times New Roman"/>
                <a:cs typeface="Times New Roman"/>
              </a:rPr>
              <a:t>1. Танцевальная разминка (</a:t>
            </a:r>
            <a:r>
              <a:rPr lang="ru-RU" sz="2400" dirty="0" smtClean="0">
                <a:solidFill>
                  <a:srgbClr val="333333"/>
                </a:solidFill>
                <a:latin typeface="Book Antiqua" panose="02040602050305030304" pitchFamily="18" charset="0"/>
                <a:ea typeface="Times New Roman"/>
                <a:cs typeface="Times New Roman"/>
              </a:rPr>
              <a:t>видеозапись</a:t>
            </a:r>
            <a:r>
              <a:rPr lang="ru-RU" sz="2400" dirty="0">
                <a:solidFill>
                  <a:srgbClr val="333333"/>
                </a:solidFill>
                <a:latin typeface="Book Antiqua" panose="02040602050305030304" pitchFamily="18" charset="0"/>
                <a:ea typeface="Times New Roman"/>
                <a:cs typeface="Times New Roman"/>
              </a:rPr>
              <a:t>. </a:t>
            </a:r>
            <a:r>
              <a:rPr lang="ru-RU" sz="2400" dirty="0" smtClean="0">
                <a:solidFill>
                  <a:srgbClr val="333333"/>
                </a:solidFill>
                <a:latin typeface="Book Antiqua" panose="02040602050305030304" pitchFamily="18" charset="0"/>
                <a:ea typeface="Times New Roman"/>
                <a:cs typeface="Times New Roman"/>
              </a:rPr>
              <a:t>Содержание </a:t>
            </a:r>
            <a:r>
              <a:rPr lang="ru-RU" sz="2400" dirty="0">
                <a:solidFill>
                  <a:srgbClr val="333333"/>
                </a:solidFill>
                <a:latin typeface="Book Antiqua" panose="02040602050305030304" pitchFamily="18" charset="0"/>
                <a:ea typeface="Times New Roman"/>
                <a:cs typeface="Times New Roman"/>
              </a:rPr>
              <a:t>может варьироваться</a:t>
            </a:r>
            <a:r>
              <a:rPr lang="ru-RU" sz="2400" dirty="0" smtClean="0">
                <a:solidFill>
                  <a:srgbClr val="333333"/>
                </a:solidFill>
                <a:latin typeface="Book Antiqua" panose="02040602050305030304" pitchFamily="18" charset="0"/>
                <a:ea typeface="Times New Roman"/>
                <a:cs typeface="Times New Roman"/>
              </a:rPr>
              <a:t>).</a:t>
            </a:r>
            <a:endParaRPr lang="ru-RU" sz="2000" dirty="0">
              <a:latin typeface="Book Antiqua" panose="02040602050305030304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333333"/>
                </a:solidFill>
                <a:latin typeface="Book Antiqua" panose="02040602050305030304" pitchFamily="18" charset="0"/>
                <a:ea typeface="Times New Roman"/>
                <a:cs typeface="Times New Roman"/>
              </a:rPr>
              <a:t>2.  Повторение ранее изученных танцевальных элементов (</a:t>
            </a:r>
            <a:r>
              <a:rPr lang="ru-RU" sz="2400" dirty="0" smtClean="0">
                <a:solidFill>
                  <a:srgbClr val="333333"/>
                </a:solidFill>
                <a:latin typeface="Book Antiqua" panose="02040602050305030304" pitchFamily="18" charset="0"/>
                <a:ea typeface="Times New Roman"/>
                <a:cs typeface="Times New Roman"/>
              </a:rPr>
              <a:t>видеозапись).</a:t>
            </a:r>
            <a:endParaRPr lang="ru-RU" sz="2000" dirty="0">
              <a:latin typeface="Book Antiqua" panose="02040602050305030304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333333"/>
                </a:solidFill>
                <a:latin typeface="Book Antiqua" panose="02040602050305030304" pitchFamily="18" charset="0"/>
                <a:ea typeface="Times New Roman"/>
                <a:cs typeface="Times New Roman"/>
              </a:rPr>
              <a:t>3. Повторяем танцевальную терминологию (вопрос-ответ</a:t>
            </a:r>
            <a:r>
              <a:rPr lang="ru-RU" sz="2400" dirty="0" smtClean="0">
                <a:solidFill>
                  <a:srgbClr val="333333"/>
                </a:solidFill>
                <a:latin typeface="Book Antiqua" panose="02040602050305030304" pitchFamily="18" charset="0"/>
                <a:ea typeface="Times New Roman"/>
                <a:cs typeface="Times New Roman"/>
              </a:rPr>
              <a:t>).</a:t>
            </a:r>
            <a:endParaRPr lang="ru-RU" sz="2000" dirty="0">
              <a:latin typeface="Book Antiqua" panose="02040602050305030304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333333"/>
                </a:solidFill>
                <a:latin typeface="Book Antiqua" panose="02040602050305030304" pitchFamily="18" charset="0"/>
                <a:ea typeface="Times New Roman"/>
                <a:cs typeface="Times New Roman"/>
              </a:rPr>
              <a:t>4. Повторение, ранее записанных на видео, и изученных танцевальных композиций.</a:t>
            </a:r>
            <a:endParaRPr lang="ru-RU" sz="2000" dirty="0">
              <a:latin typeface="Book Antiqua" panose="02040602050305030304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96" y="5391176"/>
            <a:ext cx="1133871" cy="1319414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38502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64904"/>
            <a:ext cx="7476552" cy="1000764"/>
          </a:xfrm>
        </p:spPr>
      </p:pic>
    </p:spTree>
    <p:extLst>
      <p:ext uri="{BB962C8B-B14F-4D97-AF65-F5344CB8AC3E}">
        <p14:creationId xmlns:p14="http://schemas.microsoft.com/office/powerpoint/2010/main" val="232306724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166</Words>
  <Application>Microsoft Office PowerPoint</Application>
  <PresentationFormat>Экран (4:3)</PresentationFormat>
  <Paragraphs>62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Arial</vt:lpstr>
      <vt:lpstr>Arial Narrow</vt:lpstr>
      <vt:lpstr>Book Antiqua</vt:lpstr>
      <vt:lpstr>Bookman Old Style</vt:lpstr>
      <vt:lpstr>Calibri</vt:lpstr>
      <vt:lpstr>Cambria</vt:lpstr>
      <vt:lpstr>Cambria Math</vt:lpstr>
      <vt:lpstr>Century Gothic</vt:lpstr>
      <vt:lpstr>Georgia</vt:lpstr>
      <vt:lpstr>Times New Roman</vt:lpstr>
      <vt:lpstr>Wingdings</vt:lpstr>
      <vt:lpstr>Воздушный поток</vt:lpstr>
      <vt:lpstr>Презентация PowerPoint</vt:lpstr>
      <vt:lpstr>Презентация PowerPoint</vt:lpstr>
      <vt:lpstr>Формы обучения </vt:lpstr>
      <vt:lpstr>Виды занятий</vt:lpstr>
      <vt:lpstr>Виды занятий</vt:lpstr>
      <vt:lpstr>Виды занятий</vt:lpstr>
      <vt:lpstr>Этапы проведения  занятий у  детей младшего школьного возраста</vt:lpstr>
      <vt:lpstr>Этапы проведения занятий с детьми среднего школьного возраста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рекомендации для проведения онлайн-занятий</dc:title>
  <dc:creator>Alexandr</dc:creator>
  <cp:lastModifiedBy>Метод2</cp:lastModifiedBy>
  <cp:revision>26</cp:revision>
  <dcterms:created xsi:type="dcterms:W3CDTF">2021-04-11T08:34:49Z</dcterms:created>
  <dcterms:modified xsi:type="dcterms:W3CDTF">2021-04-15T10:10:15Z</dcterms:modified>
</cp:coreProperties>
</file>